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5.xml"/>
  <Override ContentType="application/vnd.openxmlformats-officedocument.presentationml.comments+xml" PartName="/ppt/comments/comment4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6858000" cx="12192000"/>
  <p:notesSz cx="6858000" cy="9144000"/>
  <p:embeddedFontLst>
    <p:embeddedFont>
      <p:font typeface="Roboto"/>
      <p:regular r:id="rId18"/>
      <p:bold r:id="rId19"/>
      <p:italic r:id="rId20"/>
      <p:boldItalic r:id="rId21"/>
    </p:embeddedFont>
    <p:embeddedFont>
      <p:font typeface="Fira Sans Medium"/>
      <p:regular r:id="rId22"/>
      <p:bold r:id="rId23"/>
      <p:italic r:id="rId24"/>
      <p:boldItalic r:id="rId25"/>
    </p:embeddedFont>
    <p:embeddedFont>
      <p:font typeface="Fira Sans"/>
      <p:regular r:id="rId26"/>
      <p:bold r:id="rId27"/>
      <p:italic r:id="rId28"/>
      <p:boldItalic r:id="rId29"/>
    </p:embeddedFont>
    <p:embeddedFont>
      <p:font typeface="Fira Sans Light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5" name="Michal Odložilík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22" Type="http://schemas.openxmlformats.org/officeDocument/2006/relationships/font" Target="fonts/FiraSansMedium-regular.fntdata"/><Relationship Id="rId21" Type="http://schemas.openxmlformats.org/officeDocument/2006/relationships/font" Target="fonts/Roboto-boldItalic.fntdata"/><Relationship Id="rId24" Type="http://schemas.openxmlformats.org/officeDocument/2006/relationships/font" Target="fonts/FiraSansMedium-italic.fntdata"/><Relationship Id="rId23" Type="http://schemas.openxmlformats.org/officeDocument/2006/relationships/font" Target="fonts/FiraSansMedium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FiraSans-regular.fntdata"/><Relationship Id="rId25" Type="http://schemas.openxmlformats.org/officeDocument/2006/relationships/font" Target="fonts/FiraSansMedium-boldItalic.fntdata"/><Relationship Id="rId28" Type="http://schemas.openxmlformats.org/officeDocument/2006/relationships/font" Target="fonts/FiraSans-italic.fntdata"/><Relationship Id="rId27" Type="http://schemas.openxmlformats.org/officeDocument/2006/relationships/font" Target="fonts/Fira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FiraSan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FiraSansLight-bold.fntdata"/><Relationship Id="rId30" Type="http://schemas.openxmlformats.org/officeDocument/2006/relationships/font" Target="fonts/FiraSansLight-regular.fntdata"/><Relationship Id="rId11" Type="http://schemas.openxmlformats.org/officeDocument/2006/relationships/slide" Target="slides/slide6.xml"/><Relationship Id="rId33" Type="http://schemas.openxmlformats.org/officeDocument/2006/relationships/font" Target="fonts/FiraSansLight-boldItalic.fntdata"/><Relationship Id="rId10" Type="http://schemas.openxmlformats.org/officeDocument/2006/relationships/slide" Target="slides/slide5.xml"/><Relationship Id="rId32" Type="http://schemas.openxmlformats.org/officeDocument/2006/relationships/font" Target="fonts/FiraSansLight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09-11T11:11:34.825">
    <p:pos x="6000" y="0"/>
    <p:text>toto bych vzal já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4-09-11T11:06:03.589">
    <p:pos x="6000" y="0"/>
    <p:text>taky bych to vzal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4-09-11T11:06:11.395">
    <p:pos x="6000" y="0"/>
    <p:text>taky</p:text>
  </p:cm>
</p:cmLst>
</file>

<file path=ppt/comments/comment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4" dt="2024-09-11T11:06:20.807">
    <p:pos x="6000" y="0"/>
    <p:text>toto taky</p:text>
  </p:cm>
</p:cmLst>
</file>

<file path=ppt/comments/comment5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5" dt="2024-09-11T11:16:20.393">
    <p:pos x="6000" y="0"/>
    <p:text>asi bych si takyy mohl vzít abychom byly ~50/50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" name="Google Shape;4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fdc936412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2fdc936412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974d5adbab_1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2974d5adbab_1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fdc9364126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2fdc9364126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974d5adbab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48" name="Google Shape;48;g2974d5adbab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fdc9364126_1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>
                <a:solidFill>
                  <a:srgbClr val="FF0000"/>
                </a:solidFill>
              </a:rPr>
              <a:t>Druhé kolečko - zatím nejasné - sjednocení obou větví -&gt; nabízí se optimalizace MFR pomocí SVD (možná) - také testování případných selhání automatizace na různých výbojích - jako poslední zpřesnění výsledků dalšími diagnostikami/simulacemi (třeba zahrnutí mag flux z NICE simulací od Petra Máchy a Matyáše Pokorného)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54" name="Google Shape;54;g2fdc9364126_1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fe12eb29f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66" name="Google Shape;66;g2fe12eb29f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fdc9364126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78" name="Google Shape;78;g2fdc9364126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fe12eb29f3_1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10" name="Google Shape;110;g2fe12eb29f3_1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fe12eb29f3_1_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19" name="Google Shape;119;g2fe12eb29f3_1_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fe12eb29f3_1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31" name="Google Shape;131;g2fe12eb29f3_1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fe12eb29f3_1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43" name="Google Shape;143;g2fe12eb29f3_1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b="-1" l="0" r="0" t="-1"/>
          <a:stretch/>
        </p:blipFill>
        <p:spPr>
          <a:xfrm>
            <a:off x="0" y="5"/>
            <a:ext cx="12192000" cy="755614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>
            <p:ph type="ctrTitle"/>
          </p:nvPr>
        </p:nvSpPr>
        <p:spPr>
          <a:xfrm>
            <a:off x="1440000" y="1800006"/>
            <a:ext cx="10315592" cy="1446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i="0" sz="4800" u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440003" y="3441737"/>
            <a:ext cx="10315591" cy="1771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b="1" i="0" sz="2400" u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004" y="274320"/>
            <a:ext cx="1770611" cy="86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>
  <p:cSld name="Nadpis a obsah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idx="1" type="body"/>
          </p:nvPr>
        </p:nvSpPr>
        <p:spPr>
          <a:xfrm>
            <a:off x="1439999" y="1524000"/>
            <a:ext cx="10392000" cy="5063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type="title"/>
          </p:nvPr>
        </p:nvSpPr>
        <p:spPr>
          <a:xfrm>
            <a:off x="2489200" y="269999"/>
            <a:ext cx="8331200" cy="8678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/>
        </p:nvSpPr>
        <p:spPr>
          <a:xfrm>
            <a:off x="10387914" y="269999"/>
            <a:ext cx="1444081" cy="718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i="0" lang="cs-CZ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i="0" sz="3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rázek">
  <p:cSld name="Nadpis a obráze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idx="1" type="body"/>
          </p:nvPr>
        </p:nvSpPr>
        <p:spPr>
          <a:xfrm>
            <a:off x="333829" y="1480687"/>
            <a:ext cx="5544457" cy="4259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2" type="body"/>
          </p:nvPr>
        </p:nvSpPr>
        <p:spPr>
          <a:xfrm>
            <a:off x="6313714" y="1480687"/>
            <a:ext cx="5544457" cy="4259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https://www.email.cz/download/i/J_cdaADwWifiayZrAXd9jpkdWor_gYe_4QlhA3zsTzSB0jpv76wY4UUYT-LRJNvubDBn-to/logo_cvut.jpg" id="26" name="Google Shape;26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0005" y="274325"/>
            <a:ext cx="1770611" cy="86348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/>
          <p:nvPr>
            <p:ph idx="3" type="body"/>
          </p:nvPr>
        </p:nvSpPr>
        <p:spPr>
          <a:xfrm>
            <a:off x="333829" y="5740400"/>
            <a:ext cx="5544457" cy="84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4" type="body"/>
          </p:nvPr>
        </p:nvSpPr>
        <p:spPr>
          <a:xfrm>
            <a:off x="6313713" y="5740400"/>
            <a:ext cx="5544457" cy="84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type="title"/>
          </p:nvPr>
        </p:nvSpPr>
        <p:spPr>
          <a:xfrm>
            <a:off x="2489200" y="269999"/>
            <a:ext cx="8331200" cy="8678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10387914" y="269999"/>
            <a:ext cx="1444081" cy="718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Úvodní snímek">
  <p:cSld name="1_Úvodní snímek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12192000" cy="755599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/>
          <p:nvPr>
            <p:ph type="ctrTitle"/>
          </p:nvPr>
        </p:nvSpPr>
        <p:spPr>
          <a:xfrm>
            <a:off x="1440000" y="1800006"/>
            <a:ext cx="10315592" cy="1446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i="0" sz="4800" u="none" strike="noStrik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" type="subTitle"/>
          </p:nvPr>
        </p:nvSpPr>
        <p:spPr>
          <a:xfrm>
            <a:off x="1440003" y="3441737"/>
            <a:ext cx="10315591" cy="1771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i="0" sz="2400" u="none" strike="noStrik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https://www.email.cz/download/i/J_cdaADwWifiayZrAXd9jpkdWor_gYe_4QlhA3zsTzSB0jpv76wY4UUYT-LRJNvubDBn-to/logo_cvut.jpg" id="35" name="Google Shape;3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005" y="274325"/>
            <a:ext cx="1770611" cy="863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">
  <p:cSld name="Obrázek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>
            <a:off x="2756858" y="368300"/>
            <a:ext cx="9184943" cy="12284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360000" y="27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6"/>
          <p:cNvSpPr txBox="1"/>
          <p:nvPr/>
        </p:nvSpPr>
        <p:spPr>
          <a:xfrm>
            <a:off x="10387914" y="269999"/>
            <a:ext cx="1444081" cy="718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s-CZ" sz="3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3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2489200" y="269999"/>
            <a:ext cx="8331200" cy="8678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ira Sans Medium"/>
              <a:buNone/>
              <a:defRPr i="0" sz="4400" u="none" cap="none" strike="noStrike">
                <a:solidFill>
                  <a:schemeClr val="dk1"/>
                </a:solidFill>
                <a:latin typeface="Fira Sans Medium"/>
                <a:ea typeface="Fira Sans Medium"/>
                <a:cs typeface="Fira Sans Medium"/>
                <a:sym typeface="Fira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Fira Sans"/>
              <a:buNone/>
              <a:defRPr b="1" sz="1800">
                <a:latin typeface="Fira Sans"/>
                <a:ea typeface="Fira Sans"/>
                <a:cs typeface="Fira Sans"/>
                <a:sym typeface="Fir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Fira Sans"/>
              <a:buNone/>
              <a:defRPr b="1" sz="1800">
                <a:latin typeface="Fira Sans"/>
                <a:ea typeface="Fira Sans"/>
                <a:cs typeface="Fira Sans"/>
                <a:sym typeface="Fir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Fira Sans"/>
              <a:buNone/>
              <a:defRPr b="1" sz="1800">
                <a:latin typeface="Fira Sans"/>
                <a:ea typeface="Fira Sans"/>
                <a:cs typeface="Fira Sans"/>
                <a:sym typeface="Fir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Fira Sans"/>
              <a:buNone/>
              <a:defRPr b="1" sz="1800">
                <a:latin typeface="Fira Sans"/>
                <a:ea typeface="Fira Sans"/>
                <a:cs typeface="Fira Sans"/>
                <a:sym typeface="Fir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Fira Sans"/>
              <a:buNone/>
              <a:defRPr b="1" sz="1800">
                <a:latin typeface="Fira Sans"/>
                <a:ea typeface="Fira Sans"/>
                <a:cs typeface="Fira Sans"/>
                <a:sym typeface="Fir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Fira Sans"/>
              <a:buNone/>
              <a:defRPr b="1" sz="1800">
                <a:latin typeface="Fira Sans"/>
                <a:ea typeface="Fira Sans"/>
                <a:cs typeface="Fira Sans"/>
                <a:sym typeface="Fir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Fira Sans"/>
              <a:buNone/>
              <a:defRPr b="1" sz="1800">
                <a:latin typeface="Fira Sans"/>
                <a:ea typeface="Fira Sans"/>
                <a:cs typeface="Fira Sans"/>
                <a:sym typeface="Fir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Fira Sans"/>
              <a:buNone/>
              <a:defRPr b="1" sz="1800">
                <a:latin typeface="Fira Sans"/>
                <a:ea typeface="Fira Sans"/>
                <a:cs typeface="Fira Sans"/>
                <a:sym typeface="Fira Sans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440000" y="1574801"/>
            <a:ext cx="10392000" cy="50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•"/>
              <a:defRPr i="0" sz="2400" u="none" cap="none" strike="noStrik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•"/>
              <a:defRPr i="0" sz="2400" u="none" cap="none" strike="noStrik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•"/>
              <a:defRPr i="0" sz="2400" u="none" cap="none" strike="noStrik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•"/>
              <a:defRPr i="0" sz="2400" u="none" cap="none" strike="noStrik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•"/>
              <a:defRPr i="0" sz="2400" u="none" cap="none" strike="noStrik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ra Sans Light"/>
              <a:buChar char="•"/>
              <a:defRPr i="0" sz="1800" u="none" cap="none" strike="noStrik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ra Sans Light"/>
              <a:buChar char="•"/>
              <a:defRPr i="0" sz="1800" u="none" cap="none" strike="noStrik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ra Sans Light"/>
              <a:buChar char="•"/>
              <a:defRPr i="0" sz="1800" u="none" cap="none" strike="noStrik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ra Sans Light"/>
              <a:buChar char="•"/>
              <a:defRPr i="0" sz="1800" u="none" cap="none" strike="noStrik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/>
        </p:txBody>
      </p:sp>
      <p:pic>
        <p:nvPicPr>
          <p:cNvPr descr="https://www.email.cz/download/i/J_cdaADwWifiayZrAXd9jpkdWor_gYe_4QlhA3zsTzSB0jpv76wY4UUYT-LRJNvubDBn-to/logo_cvut.jpg" id="12" name="Google Shape;12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60005" y="274325"/>
            <a:ext cx="1770611" cy="8634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/>
          <p:nvPr/>
        </p:nvSpPr>
        <p:spPr>
          <a:xfrm>
            <a:off x="10387914" y="269999"/>
            <a:ext cx="1444081" cy="718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i="0" lang="cs-CZ" sz="3200" u="none" cap="none" strike="noStrike">
                <a:solidFill>
                  <a:srgbClr val="888888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‹#›</a:t>
            </a:fld>
            <a:endParaRPr i="0" sz="3200" u="none" cap="none" strike="noStrike">
              <a:solidFill>
                <a:srgbClr val="888888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32">
          <p15:clr>
            <a:srgbClr val="F26B43"/>
          </p15:clr>
        </p15:guide>
        <p15:guide id="2" pos="175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gif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doi.org/10.1007/s10894-024-00458-z" TargetMode="External"/><Relationship Id="rId4" Type="http://schemas.openxmlformats.org/officeDocument/2006/relationships/hyperlink" Target="https://nbn-resolving.org/urn/resolver.pl?urn:nbn:de:bvb:91-diss-20100204-820982-1-3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3.xml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4.xml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hyperlink" Target="http://golem.fjfi.cvut.cz/shots/45972/" TargetMode="External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comments" Target="../comments/comment5.xml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ctrTitle"/>
          </p:nvPr>
        </p:nvSpPr>
        <p:spPr>
          <a:xfrm>
            <a:off x="432600" y="2004750"/>
            <a:ext cx="11326800" cy="27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cs-CZ" sz="4200" cap="small">
                <a:latin typeface="Fira Sans Medium"/>
                <a:ea typeface="Fira Sans Medium"/>
                <a:cs typeface="Fira Sans Medium"/>
                <a:sym typeface="Fira Sans Medium"/>
              </a:rPr>
              <a:t>PRPL - TOMOGRAFIE NA TOKAMAKU GOLEM</a:t>
            </a:r>
            <a:endParaRPr sz="4200" cap="small"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cs-CZ" sz="3500">
                <a:latin typeface="Fira Sans"/>
                <a:ea typeface="Fira Sans"/>
                <a:cs typeface="Fira Sans"/>
                <a:sym typeface="Fira Sans"/>
              </a:rPr>
              <a:t>Finální report</a:t>
            </a:r>
            <a:endParaRPr sz="3500" cap="small"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cs-CZ" sz="2400">
                <a:latin typeface="Fira Sans"/>
                <a:ea typeface="Fira Sans"/>
                <a:cs typeface="Fira Sans"/>
                <a:sym typeface="Fira Sans"/>
              </a:rPr>
              <a:t>Bc. Jakub Chlum &amp; Bc. Michal Odložilík</a:t>
            </a:r>
            <a:endParaRPr sz="4200" cap="small"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"/>
          <p:cNvSpPr txBox="1"/>
          <p:nvPr>
            <p:ph type="title"/>
          </p:nvPr>
        </p:nvSpPr>
        <p:spPr>
          <a:xfrm>
            <a:off x="2489200" y="269999"/>
            <a:ext cx="83313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cs-CZ" sz="4200" cap="small"/>
              <a:t>Závěr</a:t>
            </a:r>
            <a:endParaRPr/>
          </a:p>
        </p:txBody>
      </p:sp>
      <p:sp>
        <p:nvSpPr>
          <p:cNvPr id="157" name="Google Shape;157;p16"/>
          <p:cNvSpPr txBox="1"/>
          <p:nvPr/>
        </p:nvSpPr>
        <p:spPr>
          <a:xfrm>
            <a:off x="1015975" y="1524000"/>
            <a:ext cx="10434600" cy="15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cs-CZ" sz="2200">
                <a:solidFill>
                  <a:schemeClr val="dk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Tomografie na tokamaku GOLEM </a:t>
            </a:r>
            <a:endParaRPr sz="2200">
              <a:solidFill>
                <a:schemeClr val="dk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Automatizovali jsme tomografii viditelného záření na tokamaku GOLEM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grpSp>
        <p:nvGrpSpPr>
          <p:cNvPr id="158" name="Google Shape;158;p16"/>
          <p:cNvGrpSpPr/>
          <p:nvPr/>
        </p:nvGrpSpPr>
        <p:grpSpPr>
          <a:xfrm>
            <a:off x="1008823" y="2879975"/>
            <a:ext cx="10087044" cy="3693702"/>
            <a:chOff x="1160315" y="2879975"/>
            <a:chExt cx="10087044" cy="3693702"/>
          </a:xfrm>
        </p:grpSpPr>
        <p:grpSp>
          <p:nvGrpSpPr>
            <p:cNvPr id="159" name="Google Shape;159;p16"/>
            <p:cNvGrpSpPr/>
            <p:nvPr/>
          </p:nvGrpSpPr>
          <p:grpSpPr>
            <a:xfrm>
              <a:off x="6735838" y="2879975"/>
              <a:ext cx="4511522" cy="3661850"/>
              <a:chOff x="3840238" y="2727575"/>
              <a:chExt cx="4511522" cy="3661850"/>
            </a:xfrm>
          </p:grpSpPr>
          <p:pic>
            <p:nvPicPr>
              <p:cNvPr id="160" name="Google Shape;160;p1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840238" y="2941225"/>
                <a:ext cx="4511522" cy="3448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1" name="Google Shape;161;p16"/>
              <p:cNvSpPr txBox="1"/>
              <p:nvPr/>
            </p:nvSpPr>
            <p:spPr>
              <a:xfrm>
                <a:off x="3840250" y="2727575"/>
                <a:ext cx="1515000" cy="54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3571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600">
                    <a:solidFill>
                      <a:schemeClr val="dk1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#43608</a:t>
                </a:r>
                <a:endParaRPr sz="1600">
                  <a:solidFill>
                    <a:schemeClr val="dk1"/>
                  </a:solidFill>
                  <a:latin typeface="Fira Sans Light"/>
                  <a:ea typeface="Fira Sans Light"/>
                  <a:cs typeface="Fira Sans Light"/>
                  <a:sym typeface="Fira Sans Light"/>
                </a:endParaRPr>
              </a:p>
            </p:txBody>
          </p:sp>
        </p:grpSp>
        <p:pic>
          <p:nvPicPr>
            <p:cNvPr id="162" name="Google Shape;162;p16"/>
            <p:cNvPicPr preferRelativeResize="0"/>
            <p:nvPr/>
          </p:nvPicPr>
          <p:blipFill rotWithShape="1">
            <a:blip r:embed="rId4">
              <a:alphaModFix/>
            </a:blip>
            <a:srcRect b="0" l="0" r="5758" t="0"/>
            <a:stretch/>
          </p:blipFill>
          <p:spPr>
            <a:xfrm>
              <a:off x="1160315" y="3125475"/>
              <a:ext cx="4201477" cy="344820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3" name="Google Shape;163;p16"/>
            <p:cNvCxnSpPr>
              <a:stCxn id="162" idx="3"/>
              <a:endCxn id="160" idx="1"/>
            </p:cNvCxnSpPr>
            <p:nvPr/>
          </p:nvCxnSpPr>
          <p:spPr>
            <a:xfrm flipH="1" rot="10800000">
              <a:off x="5361792" y="4817776"/>
              <a:ext cx="1374000" cy="31800"/>
            </a:xfrm>
            <a:prstGeom prst="straightConnector1">
              <a:avLst/>
            </a:prstGeom>
            <a:noFill/>
            <a:ln cap="flat" cmpd="sng" w="38100">
              <a:solidFill>
                <a:schemeClr val="accent5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64" name="Google Shape;164;p16"/>
            <p:cNvSpPr txBox="1"/>
            <p:nvPr/>
          </p:nvSpPr>
          <p:spPr>
            <a:xfrm>
              <a:off x="2624903" y="3750850"/>
              <a:ext cx="1781100" cy="64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400">
                  <a:solidFill>
                    <a:schemeClr val="lt1"/>
                  </a:solidFill>
                  <a:latin typeface="Fira Sans Light"/>
                  <a:ea typeface="Fira Sans Light"/>
                  <a:cs typeface="Fira Sans Light"/>
                  <a:sym typeface="Fira Sans Light"/>
                </a:rPr>
                <a:t>Počátek :)</a:t>
              </a:r>
              <a:endParaRPr sz="240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/>
          <p:nvPr>
            <p:ph idx="1" type="body"/>
          </p:nvPr>
        </p:nvSpPr>
        <p:spPr>
          <a:xfrm>
            <a:off x="1439999" y="1524000"/>
            <a:ext cx="10392000" cy="50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cs-CZ" sz="1600">
                <a:latin typeface="Fira Sans Light"/>
                <a:ea typeface="Fira Sans Light"/>
                <a:cs typeface="Fira Sans Light"/>
                <a:sym typeface="Fira Sans Light"/>
              </a:rPr>
              <a:t>[1] SVOBODA, J. et al. Tomotok: Python package for tomography of tokamak plasma radiation. </a:t>
            </a:r>
            <a:r>
              <a:rPr i="1" lang="cs-CZ" sz="1600">
                <a:latin typeface="Fira Sans Light"/>
                <a:ea typeface="Fira Sans Light"/>
                <a:cs typeface="Fira Sans Light"/>
                <a:sym typeface="Fira Sans Light"/>
              </a:rPr>
              <a:t>Journal of Instrumentation</a:t>
            </a:r>
            <a:r>
              <a:rPr lang="cs-CZ" sz="1600">
                <a:latin typeface="Fira Sans Light"/>
                <a:ea typeface="Fira Sans Light"/>
                <a:cs typeface="Fira Sans Light"/>
                <a:sym typeface="Fira Sans Light"/>
              </a:rPr>
              <a:t>. 2021, 16 (C12015)</a:t>
            </a:r>
            <a:endParaRPr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cs-CZ" sz="1600">
                <a:latin typeface="Fira Sans Light"/>
                <a:ea typeface="Fira Sans Light"/>
                <a:cs typeface="Fira Sans Light"/>
                <a:sym typeface="Fira Sans Light"/>
              </a:rPr>
              <a:t>[2] ABBASI, S. et al. Artificial Neural Network-Based Tomography Reconstruction of Plasma Radiation Distribution at GOLEM Tokamak.</a:t>
            </a:r>
            <a:r>
              <a:rPr i="1" lang="cs-CZ" sz="1600">
                <a:latin typeface="Fira Sans Light"/>
                <a:ea typeface="Fira Sans Light"/>
                <a:cs typeface="Fira Sans Light"/>
                <a:sym typeface="Fira Sans Light"/>
              </a:rPr>
              <a:t> J Fusion Energ </a:t>
            </a:r>
            <a:r>
              <a:rPr b="1" lang="cs-CZ" sz="1600">
                <a:latin typeface="Fira Sans"/>
                <a:ea typeface="Fira Sans"/>
                <a:cs typeface="Fira Sans"/>
                <a:sym typeface="Fira Sans"/>
              </a:rPr>
              <a:t>43</a:t>
            </a:r>
            <a:r>
              <a:rPr lang="cs-CZ" sz="1600">
                <a:latin typeface="Fira Sans Light"/>
                <a:ea typeface="Fira Sans Light"/>
                <a:cs typeface="Fira Sans Light"/>
                <a:sym typeface="Fira Sans Light"/>
              </a:rPr>
              <a:t>, 64 (2024). </a:t>
            </a:r>
            <a:r>
              <a:rPr lang="cs-CZ" sz="1600" u="sng">
                <a:solidFill>
                  <a:schemeClr val="hlink"/>
                </a:solidFill>
                <a:latin typeface="Fira Sans Light"/>
                <a:ea typeface="Fira Sans Light"/>
                <a:cs typeface="Fira Sans Light"/>
                <a:sym typeface="Fira Sans Light"/>
                <a:hlinkClick r:id="rId3"/>
              </a:rPr>
              <a:t>https://doi.org/10.1007/s10894-024-00458-z</a:t>
            </a:r>
            <a:endParaRPr sz="1600"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cs-CZ" sz="1600">
                <a:latin typeface="Fira Sans Light"/>
                <a:ea typeface="Fira Sans Light"/>
                <a:cs typeface="Fira Sans Light"/>
                <a:sym typeface="Fira Sans Light"/>
              </a:rPr>
              <a:t>[3] HÖLZL, M. Diffusive Heat Transport across Magnetic Islands and Stochastic Layers in Tokamaks. PhD Thesis. 2010. Technical University Munich. </a:t>
            </a:r>
            <a:r>
              <a:rPr lang="cs-CZ" sz="1600" u="sng">
                <a:solidFill>
                  <a:schemeClr val="hlink"/>
                </a:solidFill>
                <a:latin typeface="Fira Sans Light"/>
                <a:ea typeface="Fira Sans Light"/>
                <a:cs typeface="Fira Sans Light"/>
                <a:sym typeface="Fira Sans Light"/>
                <a:hlinkClick r:id="rId4"/>
              </a:rPr>
              <a:t>https://nbn-resolving.org/urn/resolver.pl?urn:nbn:de:bvb:91-diss-20100204-820982-1-3</a:t>
            </a:r>
            <a:endParaRPr sz="1600"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70" name="Google Shape;170;p17"/>
          <p:cNvSpPr txBox="1"/>
          <p:nvPr>
            <p:ph type="title"/>
          </p:nvPr>
        </p:nvSpPr>
        <p:spPr>
          <a:xfrm>
            <a:off x="2489200" y="269999"/>
            <a:ext cx="83313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cs-CZ" sz="4200" cap="small"/>
              <a:t>Zdroje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"/>
          <p:cNvSpPr txBox="1"/>
          <p:nvPr>
            <p:ph type="title"/>
          </p:nvPr>
        </p:nvSpPr>
        <p:spPr>
          <a:xfrm>
            <a:off x="2489200" y="269999"/>
            <a:ext cx="83313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cs-CZ" sz="4200" cap="small"/>
              <a:t>Parametr - kód</a:t>
            </a:r>
            <a:endParaRPr/>
          </a:p>
        </p:txBody>
      </p:sp>
      <p:pic>
        <p:nvPicPr>
          <p:cNvPr id="176" name="Google Shape;176;p18"/>
          <p:cNvPicPr preferRelativeResize="0"/>
          <p:nvPr/>
        </p:nvPicPr>
        <p:blipFill rotWithShape="1">
          <a:blip r:embed="rId3">
            <a:alphaModFix/>
          </a:blip>
          <a:srcRect b="36467" l="0" r="29428" t="0"/>
          <a:stretch/>
        </p:blipFill>
        <p:spPr>
          <a:xfrm>
            <a:off x="0" y="1418225"/>
            <a:ext cx="5044302" cy="3860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8"/>
          <p:cNvPicPr preferRelativeResize="0"/>
          <p:nvPr/>
        </p:nvPicPr>
        <p:blipFill rotWithShape="1">
          <a:blip r:embed="rId3">
            <a:alphaModFix/>
          </a:blip>
          <a:srcRect b="-1150" l="0" r="0" t="63556"/>
          <a:stretch/>
        </p:blipFill>
        <p:spPr>
          <a:xfrm>
            <a:off x="5044303" y="1418225"/>
            <a:ext cx="7147697" cy="2284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/>
        </p:nvSpPr>
        <p:spPr>
          <a:xfrm>
            <a:off x="1015975" y="1524000"/>
            <a:ext cx="10434600" cy="50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cs-CZ" sz="2200">
                <a:solidFill>
                  <a:schemeClr val="dk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Tomografie na tokamaku GOLEM </a:t>
            </a:r>
            <a:endParaRPr sz="2200">
              <a:solidFill>
                <a:schemeClr val="dk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Automatizace tomografie viditelného záření na tokamaku GOLEM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Optimalizace algoritmu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Spouštění na Abacu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Vyzkoušení na různých výbojích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Zahrnutí mezi standardní diagnostiku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Parametr “kvality” výboje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1" name="Google Shape;51;p8"/>
          <p:cNvSpPr txBox="1"/>
          <p:nvPr>
            <p:ph type="title"/>
          </p:nvPr>
        </p:nvSpPr>
        <p:spPr>
          <a:xfrm>
            <a:off x="2489200" y="269999"/>
            <a:ext cx="83313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cs-CZ" sz="4200" cap="small"/>
              <a:t>Osnova práce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/>
        </p:nvSpPr>
        <p:spPr>
          <a:xfrm>
            <a:off x="9925675" y="4008575"/>
            <a:ext cx="1563000" cy="5892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</a:rPr>
              <a:t>Finále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57" name="Google Shape;57;p9"/>
          <p:cNvSpPr txBox="1"/>
          <p:nvPr>
            <p:ph type="title"/>
          </p:nvPr>
        </p:nvSpPr>
        <p:spPr>
          <a:xfrm>
            <a:off x="2489200" y="269999"/>
            <a:ext cx="83313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cs-CZ" sz="4200" cap="small"/>
              <a:t>Výsledný postup</a:t>
            </a:r>
            <a:endParaRPr/>
          </a:p>
        </p:txBody>
      </p:sp>
      <p:pic>
        <p:nvPicPr>
          <p:cNvPr id="58" name="Google Shape;58;p9"/>
          <p:cNvPicPr preferRelativeResize="0"/>
          <p:nvPr/>
        </p:nvPicPr>
        <p:blipFill rotWithShape="1">
          <a:blip r:embed="rId4">
            <a:alphaModFix/>
          </a:blip>
          <a:srcRect b="0" l="7504" r="2185" t="15333"/>
          <a:stretch/>
        </p:blipFill>
        <p:spPr>
          <a:xfrm>
            <a:off x="285287" y="3940655"/>
            <a:ext cx="6025757" cy="14861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oogle Shape;59;p9"/>
          <p:cNvGrpSpPr/>
          <p:nvPr/>
        </p:nvGrpSpPr>
        <p:grpSpPr>
          <a:xfrm>
            <a:off x="6283068" y="4303180"/>
            <a:ext cx="3642600" cy="0"/>
            <a:chOff x="6360398" y="4150780"/>
            <a:chExt cx="3642600" cy="0"/>
          </a:xfrm>
        </p:grpSpPr>
        <p:cxnSp>
          <p:nvCxnSpPr>
            <p:cNvPr id="60" name="Google Shape;60;p9"/>
            <p:cNvCxnSpPr/>
            <p:nvPr/>
          </p:nvCxnSpPr>
          <p:spPr>
            <a:xfrm>
              <a:off x="6360398" y="4150780"/>
              <a:ext cx="3255600" cy="0"/>
            </a:xfrm>
            <a:prstGeom prst="straightConnector1">
              <a:avLst/>
            </a:prstGeom>
            <a:noFill/>
            <a:ln cap="flat" cmpd="sng" w="114300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" name="Google Shape;61;p9"/>
            <p:cNvCxnSpPr/>
            <p:nvPr/>
          </p:nvCxnSpPr>
          <p:spPr>
            <a:xfrm>
              <a:off x="6512798" y="4150780"/>
              <a:ext cx="3490200" cy="0"/>
            </a:xfrm>
            <a:prstGeom prst="straightConnector1">
              <a:avLst/>
            </a:prstGeom>
            <a:noFill/>
            <a:ln cap="flat" cmpd="sng" w="76200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62" name="Google Shape;62;p9"/>
          <p:cNvSpPr txBox="1"/>
          <p:nvPr/>
        </p:nvSpPr>
        <p:spPr>
          <a:xfrm>
            <a:off x="4920025" y="1908425"/>
            <a:ext cx="6919500" cy="12504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Opravy a optimalizace 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Testování automatizace na různých výbojích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Analýza a zpřesnění výsledků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cxnSp>
        <p:nvCxnSpPr>
          <p:cNvPr id="63" name="Google Shape;63;p9"/>
          <p:cNvCxnSpPr>
            <a:stCxn id="62" idx="2"/>
          </p:cNvCxnSpPr>
          <p:nvPr/>
        </p:nvCxnSpPr>
        <p:spPr>
          <a:xfrm>
            <a:off x="8379775" y="3158825"/>
            <a:ext cx="0" cy="1102500"/>
          </a:xfrm>
          <a:prstGeom prst="straightConnector1">
            <a:avLst/>
          </a:prstGeom>
          <a:noFill/>
          <a:ln cap="flat" cmpd="sng" w="76200">
            <a:solidFill>
              <a:srgbClr val="1155CC"/>
            </a:solidFill>
            <a:prstDash val="dashDot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/>
          <p:nvPr/>
        </p:nvSpPr>
        <p:spPr>
          <a:xfrm>
            <a:off x="805225" y="1524000"/>
            <a:ext cx="109728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Nový </a:t>
            </a: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Tomotok </a:t>
            </a: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- výchozí odhad z předchozího výsledku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Rekonstrukční mřížka: 50x50 → 40x40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Správné použití metody Fixt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69" name="Google Shape;69;p10"/>
          <p:cNvSpPr txBox="1"/>
          <p:nvPr>
            <p:ph type="title"/>
          </p:nvPr>
        </p:nvSpPr>
        <p:spPr>
          <a:xfrm>
            <a:off x="2489200" y="269999"/>
            <a:ext cx="83313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cs-CZ" sz="4200" cap="small"/>
              <a:t>Optimalizace výpočtu</a:t>
            </a:r>
            <a:endParaRPr sz="4200" cap="small"/>
          </a:p>
        </p:txBody>
      </p:sp>
      <p:pic>
        <p:nvPicPr>
          <p:cNvPr id="70" name="Google Shape;70;p10"/>
          <p:cNvPicPr preferRelativeResize="0"/>
          <p:nvPr/>
        </p:nvPicPr>
        <p:blipFill rotWithShape="1">
          <a:blip r:embed="rId3">
            <a:alphaModFix/>
          </a:blip>
          <a:srcRect b="-37940" l="-53163" r="102420" t="37940"/>
          <a:stretch/>
        </p:blipFill>
        <p:spPr>
          <a:xfrm>
            <a:off x="389100" y="3434725"/>
            <a:ext cx="4592450" cy="363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275" y="3220475"/>
            <a:ext cx="9050025" cy="363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1525" y="368300"/>
            <a:ext cx="3966326" cy="35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 txBox="1"/>
          <p:nvPr/>
        </p:nvSpPr>
        <p:spPr>
          <a:xfrm>
            <a:off x="0" y="5716950"/>
            <a:ext cx="2607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40x40</a:t>
            </a:r>
            <a:endParaRPr sz="24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74" name="Google Shape;74;p10"/>
          <p:cNvSpPr txBox="1"/>
          <p:nvPr/>
        </p:nvSpPr>
        <p:spPr>
          <a:xfrm>
            <a:off x="9377300" y="5716950"/>
            <a:ext cx="2607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50x50</a:t>
            </a:r>
            <a:endParaRPr sz="24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75" name="Google Shape;75;p10"/>
          <p:cNvSpPr txBox="1"/>
          <p:nvPr/>
        </p:nvSpPr>
        <p:spPr>
          <a:xfrm>
            <a:off x="8540050" y="0"/>
            <a:ext cx="3457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vývoj chyby </a:t>
            </a:r>
            <a:r>
              <a:rPr lang="cs-CZ"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χ</a:t>
            </a:r>
            <a:r>
              <a:rPr baseline="30000" lang="cs-CZ"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2 </a:t>
            </a:r>
            <a:r>
              <a:rPr lang="cs-CZ"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dříve</a:t>
            </a:r>
            <a:endParaRPr sz="24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/>
          <p:nvPr/>
        </p:nvSpPr>
        <p:spPr>
          <a:xfrm>
            <a:off x="805225" y="1524000"/>
            <a:ext cx="109728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357822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Popisuje jak moc “dutá” a symetrická je rekonstrukce 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57822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Fira Sans Light"/>
              <a:buChar char="○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Symetrie maxim・(</a:t>
            </a:r>
            <a:r>
              <a:rPr b="1" lang="cs-CZ" sz="2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∑</a:t>
            </a: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Maxima ve všech směrech od středu/8)/Hodnota ve středu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57822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Fira Sans Light"/>
              <a:buChar char="○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Dutost a symetrie → větší číslo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57822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Fira Sans Light"/>
              <a:buChar char="○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Dutá rekonstrukce = horké plazma uprostřed (+ známka dobré rekonstrukce)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pic>
        <p:nvPicPr>
          <p:cNvPr id="81" name="Google Shape;8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450" y="3963038"/>
            <a:ext cx="3616538" cy="276415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 txBox="1"/>
          <p:nvPr>
            <p:ph type="title"/>
          </p:nvPr>
        </p:nvSpPr>
        <p:spPr>
          <a:xfrm>
            <a:off x="2489200" y="269999"/>
            <a:ext cx="83313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cs-CZ" sz="4200" cap="small"/>
              <a:t>Parametr “kvality” výboje</a:t>
            </a:r>
            <a:endParaRPr sz="4200" cap="small"/>
          </a:p>
        </p:txBody>
      </p:sp>
      <p:sp>
        <p:nvSpPr>
          <p:cNvPr id="83" name="Google Shape;83;p11"/>
          <p:cNvSpPr txBox="1"/>
          <p:nvPr/>
        </p:nvSpPr>
        <p:spPr>
          <a:xfrm>
            <a:off x="978675" y="3471072"/>
            <a:ext cx="20061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9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param = 0.99</a:t>
            </a:r>
            <a:endParaRPr sz="19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84" name="Google Shape;84;p11"/>
          <p:cNvSpPr txBox="1"/>
          <p:nvPr/>
        </p:nvSpPr>
        <p:spPr>
          <a:xfrm>
            <a:off x="5069550" y="3471072"/>
            <a:ext cx="20061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9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param = 2.23</a:t>
            </a:r>
            <a:endParaRPr sz="19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85" name="Google Shape;85;p11"/>
          <p:cNvSpPr txBox="1"/>
          <p:nvPr/>
        </p:nvSpPr>
        <p:spPr>
          <a:xfrm>
            <a:off x="9160425" y="3471072"/>
            <a:ext cx="20061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9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param = 1.06</a:t>
            </a:r>
            <a:endParaRPr sz="19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86" name="Google Shape;86;p11"/>
          <p:cNvSpPr txBox="1"/>
          <p:nvPr/>
        </p:nvSpPr>
        <p:spPr>
          <a:xfrm>
            <a:off x="2424700" y="1727865"/>
            <a:ext cx="841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00">
                <a:solidFill>
                  <a:srgbClr val="FF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0-1</a:t>
            </a:r>
            <a:endParaRPr sz="1700">
              <a:solidFill>
                <a:srgbClr val="FF0000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87" name="Google Shape;87;p11"/>
          <p:cNvSpPr txBox="1"/>
          <p:nvPr/>
        </p:nvSpPr>
        <p:spPr>
          <a:xfrm>
            <a:off x="97250" y="3421850"/>
            <a:ext cx="15150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9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#43608</a:t>
            </a:r>
            <a:endParaRPr sz="19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88" name="Google Shape;88;p11"/>
          <p:cNvSpPr txBox="1"/>
          <p:nvPr/>
        </p:nvSpPr>
        <p:spPr>
          <a:xfrm>
            <a:off x="2690575" y="3406875"/>
            <a:ext cx="680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p=0.99</a:t>
            </a:r>
            <a:endParaRPr sz="105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s=0.98</a:t>
            </a:r>
            <a:endParaRPr sz="105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h=1.00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9" name="Google Shape;89;p11"/>
          <p:cNvSpPr txBox="1"/>
          <p:nvPr/>
        </p:nvSpPr>
        <p:spPr>
          <a:xfrm>
            <a:off x="6831788" y="3406875"/>
            <a:ext cx="680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p=2.23</a:t>
            </a:r>
            <a:endParaRPr sz="105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s=0.95</a:t>
            </a:r>
            <a:endParaRPr sz="105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h=2.36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0" name="Google Shape;90;p11"/>
          <p:cNvSpPr txBox="1"/>
          <p:nvPr/>
        </p:nvSpPr>
        <p:spPr>
          <a:xfrm>
            <a:off x="10917850" y="3406875"/>
            <a:ext cx="680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p=1.06 </a:t>
            </a:r>
            <a:endParaRPr sz="105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s=0.52</a:t>
            </a:r>
            <a:endParaRPr sz="105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h=2.00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1" name="Google Shape;91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5199" y="3963047"/>
            <a:ext cx="3616550" cy="2764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7726" y="3963041"/>
            <a:ext cx="3616550" cy="27641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11"/>
          <p:cNvGrpSpPr/>
          <p:nvPr/>
        </p:nvGrpSpPr>
        <p:grpSpPr>
          <a:xfrm>
            <a:off x="5059200" y="4288000"/>
            <a:ext cx="1957200" cy="1947000"/>
            <a:chOff x="9438963" y="127131"/>
            <a:chExt cx="1957200" cy="1947000"/>
          </a:xfrm>
        </p:grpSpPr>
        <p:cxnSp>
          <p:nvCxnSpPr>
            <p:cNvPr id="94" name="Google Shape;94;p11"/>
            <p:cNvCxnSpPr/>
            <p:nvPr/>
          </p:nvCxnSpPr>
          <p:spPr>
            <a:xfrm>
              <a:off x="9751325" y="382125"/>
              <a:ext cx="1392000" cy="1392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5" name="Google Shape;95;p11"/>
            <p:cNvCxnSpPr/>
            <p:nvPr/>
          </p:nvCxnSpPr>
          <p:spPr>
            <a:xfrm flipH="1">
              <a:off x="9751350" y="371900"/>
              <a:ext cx="1463700" cy="14637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6" name="Google Shape;96;p11"/>
            <p:cNvCxnSpPr/>
            <p:nvPr/>
          </p:nvCxnSpPr>
          <p:spPr>
            <a:xfrm rot="10800000">
              <a:off x="9438963" y="1102531"/>
              <a:ext cx="19572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7" name="Google Shape;97;p11"/>
            <p:cNvCxnSpPr/>
            <p:nvPr/>
          </p:nvCxnSpPr>
          <p:spPr>
            <a:xfrm>
              <a:off x="10477538" y="127131"/>
              <a:ext cx="0" cy="1947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8" name="Google Shape;98;p11"/>
          <p:cNvGrpSpPr/>
          <p:nvPr/>
        </p:nvGrpSpPr>
        <p:grpSpPr>
          <a:xfrm>
            <a:off x="9171071" y="4288000"/>
            <a:ext cx="1957200" cy="1947000"/>
            <a:chOff x="9438963" y="127131"/>
            <a:chExt cx="1957200" cy="1947000"/>
          </a:xfrm>
        </p:grpSpPr>
        <p:cxnSp>
          <p:nvCxnSpPr>
            <p:cNvPr id="99" name="Google Shape;99;p11"/>
            <p:cNvCxnSpPr/>
            <p:nvPr/>
          </p:nvCxnSpPr>
          <p:spPr>
            <a:xfrm>
              <a:off x="9751325" y="382125"/>
              <a:ext cx="1392000" cy="1392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0" name="Google Shape;100;p11"/>
            <p:cNvCxnSpPr/>
            <p:nvPr/>
          </p:nvCxnSpPr>
          <p:spPr>
            <a:xfrm flipH="1">
              <a:off x="9751350" y="371900"/>
              <a:ext cx="1463700" cy="14637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1" name="Google Shape;101;p11"/>
            <p:cNvCxnSpPr/>
            <p:nvPr/>
          </p:nvCxnSpPr>
          <p:spPr>
            <a:xfrm rot="10800000">
              <a:off x="9438963" y="1102531"/>
              <a:ext cx="19572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2" name="Google Shape;102;p11"/>
            <p:cNvCxnSpPr/>
            <p:nvPr/>
          </p:nvCxnSpPr>
          <p:spPr>
            <a:xfrm>
              <a:off x="10477538" y="127131"/>
              <a:ext cx="0" cy="1947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03" name="Google Shape;103;p11"/>
          <p:cNvGrpSpPr/>
          <p:nvPr/>
        </p:nvGrpSpPr>
        <p:grpSpPr>
          <a:xfrm>
            <a:off x="919721" y="4288000"/>
            <a:ext cx="1957200" cy="1947000"/>
            <a:chOff x="9438963" y="127131"/>
            <a:chExt cx="1957200" cy="1947000"/>
          </a:xfrm>
        </p:grpSpPr>
        <p:cxnSp>
          <p:nvCxnSpPr>
            <p:cNvPr id="104" name="Google Shape;104;p11"/>
            <p:cNvCxnSpPr/>
            <p:nvPr/>
          </p:nvCxnSpPr>
          <p:spPr>
            <a:xfrm>
              <a:off x="9751325" y="382125"/>
              <a:ext cx="1392000" cy="1392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5" name="Google Shape;105;p11"/>
            <p:cNvCxnSpPr/>
            <p:nvPr/>
          </p:nvCxnSpPr>
          <p:spPr>
            <a:xfrm flipH="1">
              <a:off x="9751350" y="371900"/>
              <a:ext cx="1463700" cy="14637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6" name="Google Shape;106;p11"/>
            <p:cNvCxnSpPr/>
            <p:nvPr/>
          </p:nvCxnSpPr>
          <p:spPr>
            <a:xfrm rot="10800000">
              <a:off x="9438963" y="1102531"/>
              <a:ext cx="19572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7" name="Google Shape;107;p11"/>
            <p:cNvCxnSpPr/>
            <p:nvPr/>
          </p:nvCxnSpPr>
          <p:spPr>
            <a:xfrm>
              <a:off x="10477538" y="127131"/>
              <a:ext cx="0" cy="1947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3225" y="2556425"/>
            <a:ext cx="5338775" cy="428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2"/>
          <p:cNvSpPr txBox="1"/>
          <p:nvPr/>
        </p:nvSpPr>
        <p:spPr>
          <a:xfrm>
            <a:off x="805225" y="1524000"/>
            <a:ext cx="109728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funguje! (Diagnostics/FastCameras/Default-Tomo)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výpočetní fronta - task spooler (díky Markovi Tunklovi)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demonstrace (</a:t>
            </a:r>
            <a:r>
              <a:rPr lang="cs-CZ" sz="2200" u="sng">
                <a:solidFill>
                  <a:schemeClr val="hlink"/>
                </a:solidFill>
                <a:latin typeface="Fira Sans Light"/>
                <a:ea typeface="Fira Sans Light"/>
                <a:cs typeface="Fira Sans Light"/>
                <a:sym typeface="Fira Sans Light"/>
                <a:hlinkClick r:id="rId4"/>
              </a:rPr>
              <a:t>http://golem.fjfi.cvut.cz/shots/45972/</a:t>
            </a: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)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14" name="Google Shape;114;p12"/>
          <p:cNvSpPr txBox="1"/>
          <p:nvPr>
            <p:ph type="title"/>
          </p:nvPr>
        </p:nvSpPr>
        <p:spPr>
          <a:xfrm>
            <a:off x="2489200" y="269999"/>
            <a:ext cx="83313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cs-CZ" sz="4200" cap="small"/>
              <a:t>Automatizace na Abacu</a:t>
            </a:r>
            <a:endParaRPr sz="4200" cap="small"/>
          </a:p>
        </p:txBody>
      </p:sp>
      <p:pic>
        <p:nvPicPr>
          <p:cNvPr id="115" name="Google Shape;115;p12"/>
          <p:cNvPicPr preferRelativeResize="0"/>
          <p:nvPr/>
        </p:nvPicPr>
        <p:blipFill rotWithShape="1">
          <a:blip r:embed="rId5">
            <a:alphaModFix/>
          </a:blip>
          <a:srcRect b="-37940" l="-53163" r="102420" t="37940"/>
          <a:stretch/>
        </p:blipFill>
        <p:spPr>
          <a:xfrm>
            <a:off x="389100" y="3434725"/>
            <a:ext cx="4592450" cy="363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2"/>
          <p:cNvSpPr txBox="1"/>
          <p:nvPr/>
        </p:nvSpPr>
        <p:spPr>
          <a:xfrm>
            <a:off x="4029325" y="5556975"/>
            <a:ext cx="2823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placeholder před dokončením</a:t>
            </a:r>
            <a:endParaRPr sz="24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 txBox="1"/>
          <p:nvPr/>
        </p:nvSpPr>
        <p:spPr>
          <a:xfrm>
            <a:off x="805225" y="1524000"/>
            <a:ext cx="10972800" cy="49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D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22" name="Google Shape;122;p13"/>
          <p:cNvSpPr txBox="1"/>
          <p:nvPr>
            <p:ph type="title"/>
          </p:nvPr>
        </p:nvSpPr>
        <p:spPr>
          <a:xfrm>
            <a:off x="2489200" y="269999"/>
            <a:ext cx="83313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cs-CZ" sz="4200" cap="small"/>
              <a:t>SUMTRAIC - detekce mag. ostrovů</a:t>
            </a:r>
            <a:endParaRPr sz="4200" cap="small"/>
          </a:p>
        </p:txBody>
      </p:sp>
      <p:pic>
        <p:nvPicPr>
          <p:cNvPr id="123" name="Google Shape;123;p13"/>
          <p:cNvPicPr preferRelativeResize="0"/>
          <p:nvPr/>
        </p:nvPicPr>
        <p:blipFill rotWithShape="1">
          <a:blip r:embed="rId3">
            <a:alphaModFix/>
          </a:blip>
          <a:srcRect b="-37940" l="-53163" r="102420" t="37940"/>
          <a:stretch/>
        </p:blipFill>
        <p:spPr>
          <a:xfrm>
            <a:off x="389100" y="3434725"/>
            <a:ext cx="4592450" cy="363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1845" y="1137900"/>
            <a:ext cx="6490153" cy="572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3"/>
          <p:cNvPicPr preferRelativeResize="0"/>
          <p:nvPr/>
        </p:nvPicPr>
        <p:blipFill rotWithShape="1">
          <a:blip r:embed="rId5">
            <a:alphaModFix/>
          </a:blip>
          <a:srcRect b="0" l="0" r="49862" t="0"/>
          <a:stretch/>
        </p:blipFill>
        <p:spPr>
          <a:xfrm>
            <a:off x="0" y="1137905"/>
            <a:ext cx="3571474" cy="2863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3"/>
          <p:cNvPicPr preferRelativeResize="0"/>
          <p:nvPr/>
        </p:nvPicPr>
        <p:blipFill rotWithShape="1">
          <a:blip r:embed="rId5">
            <a:alphaModFix/>
          </a:blip>
          <a:srcRect b="0" l="49862" r="0" t="0"/>
          <a:stretch/>
        </p:blipFill>
        <p:spPr>
          <a:xfrm>
            <a:off x="0" y="3994925"/>
            <a:ext cx="3571474" cy="28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3"/>
          <p:cNvSpPr txBox="1"/>
          <p:nvPr/>
        </p:nvSpPr>
        <p:spPr>
          <a:xfrm>
            <a:off x="3627763" y="1524000"/>
            <a:ext cx="2017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dobrá rekonstrukce</a:t>
            </a:r>
            <a:endParaRPr sz="24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28" name="Google Shape;128;p13"/>
          <p:cNvSpPr txBox="1"/>
          <p:nvPr/>
        </p:nvSpPr>
        <p:spPr>
          <a:xfrm>
            <a:off x="3627750" y="4329300"/>
            <a:ext cx="2017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špatná </a:t>
            </a:r>
            <a:r>
              <a:rPr lang="cs-CZ"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rekonstrukce</a:t>
            </a:r>
            <a:endParaRPr sz="24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1500" y="173700"/>
            <a:ext cx="4850050" cy="363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4"/>
          <p:cNvSpPr txBox="1"/>
          <p:nvPr/>
        </p:nvSpPr>
        <p:spPr>
          <a:xfrm>
            <a:off x="805225" y="1524000"/>
            <a:ext cx="10972800" cy="49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35" name="Google Shape;135;p14"/>
          <p:cNvSpPr txBox="1"/>
          <p:nvPr>
            <p:ph type="title"/>
          </p:nvPr>
        </p:nvSpPr>
        <p:spPr>
          <a:xfrm>
            <a:off x="2489200" y="269999"/>
            <a:ext cx="83313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cs-CZ" sz="4200" cap="small"/>
              <a:t>Vliv odrazů</a:t>
            </a:r>
            <a:endParaRPr sz="4200" cap="small"/>
          </a:p>
        </p:txBody>
      </p:sp>
      <p:pic>
        <p:nvPicPr>
          <p:cNvPr id="136" name="Google Shape;136;p14"/>
          <p:cNvPicPr preferRelativeResize="0"/>
          <p:nvPr/>
        </p:nvPicPr>
        <p:blipFill rotWithShape="1">
          <a:blip r:embed="rId4">
            <a:alphaModFix/>
          </a:blip>
          <a:srcRect b="-37940" l="-53163" r="102420" t="37940"/>
          <a:stretch/>
        </p:blipFill>
        <p:spPr>
          <a:xfrm>
            <a:off x="389100" y="3434725"/>
            <a:ext cx="4592450" cy="363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660138"/>
            <a:ext cx="8004099" cy="318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4"/>
          <p:cNvSpPr txBox="1"/>
          <p:nvPr/>
        </p:nvSpPr>
        <p:spPr>
          <a:xfrm>
            <a:off x="805225" y="1524000"/>
            <a:ext cx="10972800" cy="49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Odrazy - problém při silně lokálním záření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Snaha o kalibraci přes doutnavý výboj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683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○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neúspěšná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Možnost pro budoucnost - ray tracing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39" name="Google Shape;139;p14"/>
          <p:cNvSpPr txBox="1"/>
          <p:nvPr/>
        </p:nvSpPr>
        <p:spPr>
          <a:xfrm>
            <a:off x="8737600" y="3811225"/>
            <a:ext cx="3242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porovnání reálného a syntetického signálu</a:t>
            </a:r>
            <a:endParaRPr sz="24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40" name="Google Shape;140;p14"/>
          <p:cNvSpPr txBox="1"/>
          <p:nvPr/>
        </p:nvSpPr>
        <p:spPr>
          <a:xfrm>
            <a:off x="8142125" y="5812175"/>
            <a:ext cx="405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fotky doutnavého výboje</a:t>
            </a:r>
            <a:endParaRPr sz="24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 txBox="1"/>
          <p:nvPr/>
        </p:nvSpPr>
        <p:spPr>
          <a:xfrm>
            <a:off x="805225" y="1524000"/>
            <a:ext cx="10972800" cy="49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Odrazy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Další algoritmy - BoB (J. Cavalier), SVD </a:t>
            </a: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[1]</a:t>
            </a: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, neuronová síť - Sary Abbasi [2]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Zahrnutí magnetické rekonstrukce - Petr Mácha, Matyáš Pokorný 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 Light"/>
              <a:buChar char="●"/>
            </a:pPr>
            <a:r>
              <a:rPr lang="cs-CZ" sz="22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Interpretace, věda, využití,...</a:t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46" name="Google Shape;146;p15"/>
          <p:cNvSpPr txBox="1"/>
          <p:nvPr>
            <p:ph type="title"/>
          </p:nvPr>
        </p:nvSpPr>
        <p:spPr>
          <a:xfrm>
            <a:off x="2489200" y="269999"/>
            <a:ext cx="83313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cs-CZ" sz="4200" cap="small"/>
              <a:t>TODO a problémy</a:t>
            </a:r>
            <a:endParaRPr sz="4200" cap="small"/>
          </a:p>
        </p:txBody>
      </p:sp>
      <p:pic>
        <p:nvPicPr>
          <p:cNvPr id="147" name="Google Shape;147;p15"/>
          <p:cNvPicPr preferRelativeResize="0"/>
          <p:nvPr/>
        </p:nvPicPr>
        <p:blipFill rotWithShape="1">
          <a:blip r:embed="rId4">
            <a:alphaModFix/>
          </a:blip>
          <a:srcRect b="-37940" l="-53163" r="102420" t="37940"/>
          <a:stretch/>
        </p:blipFill>
        <p:spPr>
          <a:xfrm>
            <a:off x="389100" y="3434725"/>
            <a:ext cx="4592450" cy="363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3053" y="3637125"/>
            <a:ext cx="3166775" cy="302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5"/>
          <p:cNvPicPr preferRelativeResize="0"/>
          <p:nvPr/>
        </p:nvPicPr>
        <p:blipFill rotWithShape="1">
          <a:blip r:embed="rId6">
            <a:alphaModFix/>
          </a:blip>
          <a:srcRect b="0" l="0" r="49862" t="5499"/>
          <a:stretch/>
        </p:blipFill>
        <p:spPr>
          <a:xfrm>
            <a:off x="7969066" y="3466950"/>
            <a:ext cx="4222935" cy="31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 txBox="1"/>
          <p:nvPr/>
        </p:nvSpPr>
        <p:spPr>
          <a:xfrm>
            <a:off x="5175322" y="32520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M. </a:t>
            </a:r>
            <a:r>
              <a:rPr lang="cs-CZ" sz="11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HÖLZL, 2010. PhD Thesis. </a:t>
            </a:r>
            <a:endParaRPr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4255250" y="5774400"/>
            <a:ext cx="7263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[3]</a:t>
            </a:r>
            <a:endParaRPr sz="24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